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81" r:id="rId3"/>
    <p:sldId id="278" r:id="rId4"/>
    <p:sldId id="279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Interview Questions</a:t>
            </a:r>
            <a:br>
              <a:rPr lang="en-US" dirty="0"/>
            </a:br>
            <a:r>
              <a:rPr lang="en-US" dirty="0"/>
              <a:t>Spark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510280"/>
            <a:ext cx="4460240" cy="2387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87E5B8-BAC5-42ED-AA88-B0103DE5B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6"/>
    </mc:Choice>
    <mc:Fallback>
      <p:transition spd="slow" advTm="9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Spark 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D1C49-FB21-46AC-AD98-30DF4CE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824"/>
            <a:ext cx="10515600" cy="5286375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Spark SQL</a:t>
            </a:r>
            <a:r>
              <a:rPr lang="en-US" dirty="0"/>
              <a:t> is a module in Spark which integrates relational processing with Spark’s functional programming API. </a:t>
            </a:r>
          </a:p>
          <a:p>
            <a:endParaRPr lang="en-US" dirty="0"/>
          </a:p>
          <a:p>
            <a:r>
              <a:rPr lang="en-US" dirty="0"/>
              <a:t>It supports querying data either via SQL or via the Hive Query Language. </a:t>
            </a:r>
          </a:p>
          <a:p>
            <a:endParaRPr lang="en-US" dirty="0"/>
          </a:p>
          <a:p>
            <a:r>
              <a:rPr lang="en-US" dirty="0"/>
              <a:t>For those of you familiar with RDBMS, Spark SQL will be an easy transition from your earlier tools where you can extend the boundaries of traditional relational data processing. </a:t>
            </a:r>
          </a:p>
          <a:p>
            <a:endParaRPr lang="en-US" dirty="0"/>
          </a:p>
          <a:p>
            <a:r>
              <a:rPr lang="en-US" dirty="0"/>
              <a:t>Spark SQL integrates relational processing with Spark’s functional programming. </a:t>
            </a:r>
          </a:p>
          <a:p>
            <a:endParaRPr lang="en-US" dirty="0"/>
          </a:p>
          <a:p>
            <a:r>
              <a:rPr lang="en-US" dirty="0"/>
              <a:t>At the same time, it provides support for various data sources and makes it possible to weave SQL queries with code transformations thus resulting in a very powerful tool.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B0F180C-5894-4A75-AD7B-A7FCE23AA0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128"/>
    </mc:Choice>
    <mc:Fallback>
      <p:transition spd="slow" advTm="190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Spark 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D1C49-FB21-46AC-AD98-30DF4CE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824"/>
            <a:ext cx="10515600" cy="528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following are the four libraries of Spark SQL.</a:t>
            </a:r>
          </a:p>
          <a:p>
            <a:endParaRPr lang="en-US" dirty="0"/>
          </a:p>
          <a:p>
            <a:r>
              <a:rPr lang="en-US" dirty="0"/>
              <a:t>Data Source API</a:t>
            </a:r>
          </a:p>
          <a:p>
            <a:r>
              <a:rPr lang="en-US" dirty="0"/>
              <a:t>Data Frame API</a:t>
            </a:r>
          </a:p>
          <a:p>
            <a:r>
              <a:rPr lang="en-US" dirty="0"/>
              <a:t>Interpreter &amp; Optimizer (Catalyst)</a:t>
            </a:r>
          </a:p>
          <a:p>
            <a:r>
              <a:rPr lang="en-US" dirty="0"/>
              <a:t>SQL Service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685640-CE83-4709-B44A-F9D189714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1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05"/>
    </mc:Choice>
    <mc:Fallback>
      <p:transition spd="slow" advTm="84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514DA9E-B62F-4D4E-BB21-4CECA9E98E1E}"/>
              </a:ext>
            </a:extLst>
          </p:cNvPr>
          <p:cNvSpPr/>
          <p:nvPr/>
        </p:nvSpPr>
        <p:spPr>
          <a:xfrm>
            <a:off x="2322195" y="3982720"/>
            <a:ext cx="2625725" cy="2143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B7DFE3-A906-4802-BB91-6FD0374512FD}"/>
              </a:ext>
            </a:extLst>
          </p:cNvPr>
          <p:cNvSpPr/>
          <p:nvPr/>
        </p:nvSpPr>
        <p:spPr>
          <a:xfrm>
            <a:off x="9215120" y="636904"/>
            <a:ext cx="2529840" cy="2370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RDD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C210F7-D7A0-4491-A1FE-F7DC5883F293}"/>
              </a:ext>
            </a:extLst>
          </p:cNvPr>
          <p:cNvSpPr/>
          <p:nvPr/>
        </p:nvSpPr>
        <p:spPr>
          <a:xfrm>
            <a:off x="162560" y="636904"/>
            <a:ext cx="2651760" cy="2279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DataSource</a:t>
            </a:r>
            <a:r>
              <a:rPr lang="en-US" dirty="0"/>
              <a:t> API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2DBD66-DBD6-4A10-B8CC-D9B3F10C3FEA}"/>
              </a:ext>
            </a:extLst>
          </p:cNvPr>
          <p:cNvSpPr/>
          <p:nvPr/>
        </p:nvSpPr>
        <p:spPr>
          <a:xfrm>
            <a:off x="4704080" y="1065212"/>
            <a:ext cx="2123440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0BDC82-AB2A-49E1-A9F5-BEAA58026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" y="745490"/>
            <a:ext cx="2152650" cy="1790700"/>
          </a:xfrm>
          <a:prstGeom prst="rect">
            <a:avLst/>
          </a:prstGeom>
        </p:spPr>
      </p:pic>
      <p:sp>
        <p:nvSpPr>
          <p:cNvPr id="10" name="Flowchart: Predefined Process 9">
            <a:extLst>
              <a:ext uri="{FF2B5EF4-FFF2-40B4-BE49-F238E27FC236}">
                <a16:creationId xmlns:a16="http://schemas.microsoft.com/office/drawing/2014/main" id="{B2CD093B-0EB8-4CA8-9844-7F4F0FC6860B}"/>
              </a:ext>
            </a:extLst>
          </p:cNvPr>
          <p:cNvSpPr/>
          <p:nvPr/>
        </p:nvSpPr>
        <p:spPr>
          <a:xfrm>
            <a:off x="4947920" y="1344676"/>
            <a:ext cx="1579880" cy="612648"/>
          </a:xfrm>
          <a:prstGeom prst="flowChartPredefined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Named Columns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57405F-963B-422B-9843-E4BE5EA7D033}"/>
              </a:ext>
            </a:extLst>
          </p:cNvPr>
          <p:cNvSpPr/>
          <p:nvPr/>
        </p:nvSpPr>
        <p:spPr>
          <a:xfrm>
            <a:off x="7020561" y="1090928"/>
            <a:ext cx="2123440" cy="147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Interpreter &amp; catalyst Optimizer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4832DF-F07D-4CB8-9B9E-8BEC33E6A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240" y="914399"/>
            <a:ext cx="2387600" cy="172402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03215E3-7635-4322-A07F-1D65381CA250}"/>
              </a:ext>
            </a:extLst>
          </p:cNvPr>
          <p:cNvSpPr/>
          <p:nvPr/>
        </p:nvSpPr>
        <p:spPr>
          <a:xfrm>
            <a:off x="3190875" y="1217612"/>
            <a:ext cx="1503045" cy="147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Frame API</a:t>
            </a: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15A8FE86-A6AB-42DA-8940-AB30CA39D844}"/>
              </a:ext>
            </a:extLst>
          </p:cNvPr>
          <p:cNvSpPr/>
          <p:nvPr/>
        </p:nvSpPr>
        <p:spPr>
          <a:xfrm rot="10800000">
            <a:off x="9144000" y="3098800"/>
            <a:ext cx="1422400" cy="21437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26290D-73F0-4C9E-951B-0D428EF8D936}"/>
              </a:ext>
            </a:extLst>
          </p:cNvPr>
          <p:cNvSpPr/>
          <p:nvPr/>
        </p:nvSpPr>
        <p:spPr>
          <a:xfrm>
            <a:off x="7203440" y="4104640"/>
            <a:ext cx="1828800" cy="181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Spark SQL Service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0ED9D6-B0ED-43AF-A872-1ADFA91F5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560" y="4328160"/>
            <a:ext cx="1198879" cy="1137920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2D3E0E91-6CC0-4FD8-AB44-55964FBC9A6A}"/>
              </a:ext>
            </a:extLst>
          </p:cNvPr>
          <p:cNvSpPr/>
          <p:nvPr/>
        </p:nvSpPr>
        <p:spPr>
          <a:xfrm flipV="1">
            <a:off x="5191762" y="4328159"/>
            <a:ext cx="1828799" cy="1280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1E0AEA-6EF0-4A7A-982C-B70F22240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4594" y="4167189"/>
            <a:ext cx="2371725" cy="10382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485B7C-8414-4CED-A5BF-786E484260D0}"/>
              </a:ext>
            </a:extLst>
          </p:cNvPr>
          <p:cNvSpPr txBox="1"/>
          <p:nvPr/>
        </p:nvSpPr>
        <p:spPr>
          <a:xfrm>
            <a:off x="2651125" y="5179061"/>
            <a:ext cx="2042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</a:rPr>
              <a:t>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E5B55F-2CB1-4CB5-B121-9C8B3332C99C}"/>
              </a:ext>
            </a:extLst>
          </p:cNvPr>
          <p:cNvSpPr txBox="1"/>
          <p:nvPr/>
        </p:nvSpPr>
        <p:spPr>
          <a:xfrm>
            <a:off x="386715" y="0"/>
            <a:ext cx="1716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ighlight>
                  <a:srgbClr val="00FFFF"/>
                </a:highlight>
              </a:rPr>
              <a:t>Spark SQL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E3CEE729-05F4-4262-9B02-1B464DF67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9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770"/>
    </mc:Choice>
    <mc:Fallback>
      <p:transition spd="slow" advTm="166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C4011A-0573-4289-8793-07D2DC2BF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2"/>
    </mc:Choice>
    <mc:Fallback>
      <p:transition spd="slow" advTm="2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55</Words>
  <Application>Microsoft Office PowerPoint</Application>
  <PresentationFormat>Widescreen</PresentationFormat>
  <Paragraphs>50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Spark Interview Questions Spark SQL</vt:lpstr>
      <vt:lpstr>What is Spark SQL</vt:lpstr>
      <vt:lpstr>What is Spark SQL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133</cp:revision>
  <dcterms:created xsi:type="dcterms:W3CDTF">2018-12-28T03:34:44Z</dcterms:created>
  <dcterms:modified xsi:type="dcterms:W3CDTF">2019-01-01T17:44:50Z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